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88"/>
    <p:restoredTop sz="94645"/>
  </p:normalViewPr>
  <p:slideViewPr>
    <p:cSldViewPr snapToGrid="0">
      <p:cViewPr varScale="1">
        <p:scale>
          <a:sx n="81" d="100"/>
          <a:sy n="81" d="100"/>
        </p:scale>
        <p:origin x="192" y="1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11/2/25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501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11/2/25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20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11/2/25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07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11/2/25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78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11/2/25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819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11/2/25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175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11/2/25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075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11/2/25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17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11/2/25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23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11/2/25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808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11/2/25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93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11/2/25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92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875D55-4A80-43E9-38F6-27E36649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14216918-C7AF-5563-FB71-D05CC219F3E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5613" b="18137"/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5B0408-F462-1C71-39EB-A0B7E11DEFA3}"/>
              </a:ext>
            </a:extLst>
          </p:cNvPr>
          <p:cNvSpPr txBox="1"/>
          <p:nvPr/>
        </p:nvSpPr>
        <p:spPr>
          <a:xfrm>
            <a:off x="1930979" y="351234"/>
            <a:ext cx="8330041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Early Breast Cancer Detection: A Data Mining Approach</a:t>
            </a:r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  <a:p>
            <a:pPr algn="ctr"/>
            <a:r>
              <a:rPr lang="en-US" sz="3000" b="1" dirty="0"/>
              <a:t>CSE 572: Data Mining</a:t>
            </a:r>
          </a:p>
          <a:p>
            <a:pPr algn="ctr"/>
            <a:r>
              <a:rPr lang="en-US" sz="3000" b="1" dirty="0"/>
              <a:t>Prof. Yanjie Fu</a:t>
            </a:r>
          </a:p>
          <a:p>
            <a:pPr algn="ctr"/>
            <a:endParaRPr lang="en-US" sz="3000" b="1" dirty="0"/>
          </a:p>
          <a:p>
            <a:pPr algn="ctr"/>
            <a:endParaRPr lang="en-US" sz="3000" b="1" dirty="0"/>
          </a:p>
          <a:p>
            <a:pPr algn="ctr"/>
            <a:r>
              <a:rPr lang="en-US" sz="3000" b="1" dirty="0"/>
              <a:t>Amit Ashok Manjarly</a:t>
            </a:r>
          </a:p>
          <a:p>
            <a:pPr algn="ctr"/>
            <a:r>
              <a:rPr lang="en-US" sz="3000" b="1" dirty="0"/>
              <a:t>Aditya Deshpande</a:t>
            </a:r>
          </a:p>
        </p:txBody>
      </p:sp>
    </p:spTree>
    <p:extLst>
      <p:ext uri="{BB962C8B-B14F-4D97-AF65-F5344CB8AC3E}">
        <p14:creationId xmlns:p14="http://schemas.microsoft.com/office/powerpoint/2010/main" val="1744521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D45D49-BC20-E948-B708-079C75C21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7659A583-8E57-AAAA-DFA3-7C819A6A5DD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5613" b="18137"/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2" name="AutoShape 3">
            <a:extLst>
              <a:ext uri="{FF2B5EF4-FFF2-40B4-BE49-F238E27FC236}">
                <a16:creationId xmlns:a16="http://schemas.microsoft.com/office/drawing/2014/main" id="{A9E1D477-9C3D-2BD7-8E30-BFD7C8E96697}"/>
              </a:ext>
            </a:extLst>
          </p:cNvPr>
          <p:cNvSpPr txBox="1">
            <a:spLocks/>
          </p:cNvSpPr>
          <p:nvPr/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>
                <a:solidFill>
                  <a:srgbClr val="FFFFFF"/>
                </a:solidFill>
                <a:latin typeface="微软雅黑"/>
                <a:ea typeface="微软雅黑"/>
              </a:rPr>
              <a:t>Categorical Feature Analysis</a:t>
            </a:r>
            <a:endParaRPr lang="zh-CN" altLang="en-US" sz="2800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13FCA8BB-C62C-5959-4BD7-37AEFD6DC2B2}"/>
              </a:ext>
            </a:extLst>
          </p:cNvPr>
          <p:cNvSpPr txBox="1"/>
          <p:nvPr/>
        </p:nvSpPr>
        <p:spPr>
          <a:xfrm>
            <a:off x="1073069" y="3541578"/>
            <a:ext cx="755731" cy="6463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3600" b="1" i="0" u="none" baseline="0">
                <a:solidFill>
                  <a:schemeClr val="accent1"/>
                </a:solidFill>
                <a:latin typeface="Arial"/>
                <a:ea typeface="Arial"/>
              </a:rPr>
              <a:t>01</a:t>
            </a:r>
            <a:endParaRPr lang="en-US" sz="11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37B7ED-974A-13C8-BEF5-9AEF69FE9B02}"/>
              </a:ext>
            </a:extLst>
          </p:cNvPr>
          <p:cNvSpPr txBox="1"/>
          <p:nvPr/>
        </p:nvSpPr>
        <p:spPr>
          <a:xfrm>
            <a:off x="1101822" y="4262095"/>
            <a:ext cx="4251146" cy="106299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zh-CN" altLang="en-US" sz="1400" b="0" i="0" u="none" baseline="0">
                <a:solidFill>
                  <a:srgbClr val="FFFFFF"/>
                </a:solidFill>
                <a:latin typeface="Arial"/>
                <a:ea typeface="Arial"/>
              </a:rPr>
              <a:t>"Marital Status," "T Stage," and "N Stage" show varying proportions of "Alive" vs. "Dead"; categorical variables are of particular interest as they possess real predictive value.</a:t>
            </a:r>
            <a:endParaRPr lang="en-US" sz="11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12A5A8-FE25-A3E6-C57E-EB728FDB463E}"/>
              </a:ext>
            </a:extLst>
          </p:cNvPr>
          <p:cNvSpPr txBox="1"/>
          <p:nvPr/>
        </p:nvSpPr>
        <p:spPr>
          <a:xfrm>
            <a:off x="6826168" y="3534059"/>
            <a:ext cx="889082" cy="6463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3600" b="1" i="0" u="none" baseline="0">
                <a:solidFill>
                  <a:srgbClr val="FFFFFF"/>
                </a:solidFill>
                <a:latin typeface="Arial"/>
                <a:ea typeface="Arial"/>
              </a:rPr>
              <a:t>02</a:t>
            </a:r>
            <a:endParaRPr lang="en-US" sz="11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5DBC06-F8B7-3B75-DF73-F0BC788BEC95}"/>
              </a:ext>
            </a:extLst>
          </p:cNvPr>
          <p:cNvSpPr txBox="1"/>
          <p:nvPr/>
        </p:nvSpPr>
        <p:spPr>
          <a:xfrm>
            <a:off x="6855086" y="4254576"/>
            <a:ext cx="4251146" cy="102335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zh-CN" altLang="en-US" sz="1400" b="0" i="0" u="none" baseline="0">
                <a:solidFill>
                  <a:srgbClr val="FFFFFF"/>
                </a:solidFill>
                <a:latin typeface="微软雅黑"/>
                <a:ea typeface="微软雅黑"/>
              </a:rPr>
              <a:t>Confirms the importance of including these features in the predictive model; inclusion assists with overall model performance.</a:t>
            </a:r>
            <a:endParaRPr lang="en-US" sz="1100"/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BD993A1B-D0A4-2F73-7FE2-9BFE257A7A20}"/>
              </a:ext>
            </a:extLst>
          </p:cNvPr>
          <p:cNvSpPr txBox="1"/>
          <p:nvPr/>
        </p:nvSpPr>
        <p:spPr>
          <a:xfrm>
            <a:off x="1763702" y="3617438"/>
            <a:ext cx="3589266" cy="51054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zh-CN" altLang="en-US" sz="16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Insights from Categorical Features</a:t>
            </a:r>
            <a:endParaRPr lang="en-US" sz="1100"/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3C2F2FC2-F108-61CE-ED7E-9CE44CD30168}"/>
              </a:ext>
            </a:extLst>
          </p:cNvPr>
          <p:cNvSpPr txBox="1"/>
          <p:nvPr/>
        </p:nvSpPr>
        <p:spPr>
          <a:xfrm>
            <a:off x="7529665" y="3617438"/>
            <a:ext cx="3576567" cy="51054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zh-CN" altLang="en-US" sz="16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Predictive Value of Categorical Data</a:t>
            </a:r>
            <a:endParaRPr lang="en-US" sz="1100"/>
          </a:p>
        </p:txBody>
      </p:sp>
      <p:pic>
        <p:nvPicPr>
          <p:cNvPr id="13" name="Picture 12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EF18E29A-06AF-7D06-E975-FCA51F345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695" y="1543049"/>
            <a:ext cx="4089400" cy="1600200"/>
          </a:xfrm>
          <a:prstGeom prst="rect">
            <a:avLst/>
          </a:prstGeom>
        </p:spPr>
      </p:pic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91DF428-19AC-805A-F881-579D59A06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9665" y="799019"/>
            <a:ext cx="2566199" cy="266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864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2FE1EC-B506-8B03-CC80-5A49A6F0B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6A58CAB1-41A3-CE56-EE6F-4343A9303A5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5613" b="18137"/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33CE2DC4-AE65-F7CF-7884-2805A15AE527}"/>
              </a:ext>
            </a:extLst>
          </p:cNvPr>
          <p:cNvSpPr txBox="1"/>
          <p:nvPr/>
        </p:nvSpPr>
        <p:spPr>
          <a:xfrm>
            <a:off x="315310" y="355162"/>
            <a:ext cx="7141780" cy="86177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5000" b="1" i="0" u="none" baseline="0" dirty="0">
                <a:solidFill>
                  <a:srgbClr val="FFFFFF"/>
                </a:solidFill>
                <a:latin typeface="Arial"/>
                <a:ea typeface="Arial"/>
              </a:rPr>
              <a:t>03 Data Preprocessing</a:t>
            </a:r>
            <a:endParaRPr lang="en-US" sz="5000" dirty="0"/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1D6B9434-A604-32EF-AA20-434B07AFE48D}"/>
              </a:ext>
            </a:extLst>
          </p:cNvPr>
          <p:cNvSpPr txBox="1">
            <a:spLocks/>
          </p:cNvSpPr>
          <p:nvPr/>
        </p:nvSpPr>
        <p:spPr>
          <a:xfrm>
            <a:off x="315310" y="1002895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>
                <a:solidFill>
                  <a:srgbClr val="FFFFFF"/>
                </a:solidFill>
                <a:latin typeface="微软雅黑"/>
                <a:ea typeface="微软雅黑"/>
              </a:rPr>
              <a:t>The Preprocessing Strategy</a:t>
            </a:r>
            <a:endParaRPr lang="zh-CN" altLang="en-US" sz="2800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E97BDD23-00F7-6161-D71A-C3A4501F4FFF}"/>
              </a:ext>
            </a:extLst>
          </p:cNvPr>
          <p:cNvSpPr txBox="1"/>
          <p:nvPr/>
        </p:nvSpPr>
        <p:spPr>
          <a:xfrm flipH="1">
            <a:off x="328010" y="2316212"/>
            <a:ext cx="5698670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1600" b="1" i="0" u="none" baseline="0">
                <a:solidFill>
                  <a:srgbClr val="FFFFFF"/>
                </a:solidFill>
                <a:latin typeface="+mn-ea"/>
                <a:ea typeface="+mn-ea"/>
              </a:rPr>
              <a:t>Goal of the Pipeline</a:t>
            </a:r>
            <a:endParaRPr lang="en-US" sz="1100"/>
          </a:p>
        </p:txBody>
      </p:sp>
      <p:cxnSp>
        <p:nvCxnSpPr>
          <p:cNvPr id="14" name="Connector 5">
            <a:extLst>
              <a:ext uri="{FF2B5EF4-FFF2-40B4-BE49-F238E27FC236}">
                <a16:creationId xmlns:a16="http://schemas.microsoft.com/office/drawing/2014/main" id="{407F56B1-34C3-614B-5536-863A6CE82F57}"/>
              </a:ext>
            </a:extLst>
          </p:cNvPr>
          <p:cNvCxnSpPr/>
          <p:nvPr/>
        </p:nvCxnSpPr>
        <p:spPr>
          <a:xfrm flipH="1">
            <a:off x="460453" y="2827566"/>
            <a:ext cx="676841" cy="0"/>
          </a:xfrm>
          <a:prstGeom prst="line">
            <a:avLst/>
          </a:prstGeom>
          <a:ln w="25400" cap="rnd" cmpd="sng">
            <a:solidFill>
              <a:schemeClr val="accent1"/>
            </a:solidFill>
            <a:prstDash val="solid"/>
          </a:ln>
        </p:spPr>
      </p:cxnSp>
      <p:sp>
        <p:nvSpPr>
          <p:cNvPr id="16" name="TextBox 6">
            <a:extLst>
              <a:ext uri="{FF2B5EF4-FFF2-40B4-BE49-F238E27FC236}">
                <a16:creationId xmlns:a16="http://schemas.microsoft.com/office/drawing/2014/main" id="{9E1DA9EA-0C34-6679-FF06-C813D74D57A6}"/>
              </a:ext>
            </a:extLst>
          </p:cNvPr>
          <p:cNvSpPr txBox="1"/>
          <p:nvPr/>
        </p:nvSpPr>
        <p:spPr>
          <a:xfrm flipH="1">
            <a:off x="328010" y="2986426"/>
            <a:ext cx="5698670" cy="102374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just">
              <a:lnSpc>
                <a:spcPct val="150000"/>
              </a:lnSpc>
              <a:defRPr/>
            </a:pPr>
            <a:r>
              <a:rPr lang="en-US" sz="1400" b="0" i="0" u="none" baseline="0">
                <a:solidFill>
                  <a:srgbClr val="FFFFFF"/>
                </a:solidFill>
                <a:latin typeface="+mn-ea"/>
                <a:ea typeface="+mn-ea"/>
              </a:rPr>
              <a:t>To create a single, automated, and robust process; address missing values, different data types, and scaling issues.</a:t>
            </a:r>
            <a:endParaRPr lang="en-US" sz="110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37A2E76B-0F8B-FBAB-2A08-27162A300EA1}"/>
              </a:ext>
            </a:extLst>
          </p:cNvPr>
          <p:cNvSpPr txBox="1"/>
          <p:nvPr/>
        </p:nvSpPr>
        <p:spPr>
          <a:xfrm flipH="1">
            <a:off x="315310" y="4477972"/>
            <a:ext cx="5698670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1600" b="1" i="0" u="none" baseline="0">
                <a:solidFill>
                  <a:srgbClr val="FFFFFF"/>
                </a:solidFill>
                <a:latin typeface="+mn-ea"/>
                <a:ea typeface="+mn-ea"/>
              </a:rPr>
              <a:t>Tools and Techniques</a:t>
            </a:r>
            <a:endParaRPr lang="en-US" sz="1100"/>
          </a:p>
        </p:txBody>
      </p:sp>
      <p:cxnSp>
        <p:nvCxnSpPr>
          <p:cNvPr id="18" name="Connector 8">
            <a:extLst>
              <a:ext uri="{FF2B5EF4-FFF2-40B4-BE49-F238E27FC236}">
                <a16:creationId xmlns:a16="http://schemas.microsoft.com/office/drawing/2014/main" id="{C8079511-ED79-521F-F470-AF919CB66DFA}"/>
              </a:ext>
            </a:extLst>
          </p:cNvPr>
          <p:cNvCxnSpPr/>
          <p:nvPr/>
        </p:nvCxnSpPr>
        <p:spPr>
          <a:xfrm flipH="1">
            <a:off x="447753" y="4989326"/>
            <a:ext cx="676841" cy="0"/>
          </a:xfrm>
          <a:prstGeom prst="line">
            <a:avLst/>
          </a:prstGeom>
          <a:ln w="25400" cap="rnd" cmpd="sng">
            <a:solidFill>
              <a:schemeClr val="accent1"/>
            </a:solidFill>
            <a:prstDash val="solid"/>
          </a:ln>
        </p:spPr>
      </p:cxnSp>
      <p:sp>
        <p:nvSpPr>
          <p:cNvPr id="19" name="TextBox 9">
            <a:extLst>
              <a:ext uri="{FF2B5EF4-FFF2-40B4-BE49-F238E27FC236}">
                <a16:creationId xmlns:a16="http://schemas.microsoft.com/office/drawing/2014/main" id="{3EB4B7D2-CC02-EFE1-30C6-B9BABA4BEC9A}"/>
              </a:ext>
            </a:extLst>
          </p:cNvPr>
          <p:cNvSpPr txBox="1"/>
          <p:nvPr/>
        </p:nvSpPr>
        <p:spPr>
          <a:xfrm flipH="1">
            <a:off x="315310" y="5148186"/>
            <a:ext cx="5698670" cy="102374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just">
              <a:lnSpc>
                <a:spcPct val="150000"/>
              </a:lnSpc>
              <a:defRPr/>
            </a:pPr>
            <a:r>
              <a:rPr lang="en-US" sz="1400" b="0" i="0" u="none" baseline="0">
                <a:solidFill>
                  <a:srgbClr val="FFFFFF"/>
                </a:solidFill>
                <a:latin typeface="+mn-ea"/>
                <a:ea typeface="+mn-ea"/>
              </a:rPr>
              <a:t>Using scikit-learn's ColumnTransformer and Pipeline objects; ColumnTransformer and Pipeline prevent data leakage.</a:t>
            </a:r>
            <a:endParaRPr lang="en-US" sz="1100"/>
          </a:p>
        </p:txBody>
      </p:sp>
      <p:pic>
        <p:nvPicPr>
          <p:cNvPr id="21" name="Picture 20" descr="A computer screen shot of white text&#10;&#10;AI-generated content may be incorrect.">
            <a:extLst>
              <a:ext uri="{FF2B5EF4-FFF2-40B4-BE49-F238E27FC236}">
                <a16:creationId xmlns:a16="http://schemas.microsoft.com/office/drawing/2014/main" id="{266C503D-3ED8-5578-C4F8-86E85CB94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91251"/>
            <a:ext cx="5864208" cy="165532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3709B15-5936-347D-21C7-A441A5BE9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940226"/>
            <a:ext cx="57277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61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ED7281-789A-6F31-D2D1-8B3F2CF5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50378DC2-C34D-39FB-536F-5B526511F1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5613" b="18137"/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2" name="TextBox 4">
            <a:extLst>
              <a:ext uri="{FF2B5EF4-FFF2-40B4-BE49-F238E27FC236}">
                <a16:creationId xmlns:a16="http://schemas.microsoft.com/office/drawing/2014/main" id="{A218DBCE-18CD-BD9B-C274-3122029570E0}"/>
              </a:ext>
            </a:extLst>
          </p:cNvPr>
          <p:cNvSpPr txBox="1"/>
          <p:nvPr/>
        </p:nvSpPr>
        <p:spPr>
          <a:xfrm>
            <a:off x="5332026" y="1028699"/>
            <a:ext cx="4356099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/>
          <a:p>
            <a:pPr marL="0" marR="0" indent="0" algn="l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sz="1600" b="1" i="0" u="none" baseline="0" dirty="0">
                <a:ln/>
                <a:solidFill>
                  <a:srgbClr val="FFFFFF"/>
                </a:solidFill>
                <a:effectLst/>
                <a:latin typeface="微软雅黑"/>
                <a:ea typeface="微软雅黑"/>
              </a:rPr>
              <a:t>Numerical Data Pipeline</a:t>
            </a:r>
            <a:endParaRPr lang="en-US" sz="1100" dirty="0"/>
          </a:p>
        </p:txBody>
      </p:sp>
      <p:sp>
        <p:nvSpPr>
          <p:cNvPr id="3" name="AutoShape 6">
            <a:extLst>
              <a:ext uri="{FF2B5EF4-FFF2-40B4-BE49-F238E27FC236}">
                <a16:creationId xmlns:a16="http://schemas.microsoft.com/office/drawing/2014/main" id="{70B549A4-BA03-7FCD-A0A9-AD2C31BC4A7A}"/>
              </a:ext>
            </a:extLst>
          </p:cNvPr>
          <p:cNvSpPr/>
          <p:nvPr/>
        </p:nvSpPr>
        <p:spPr>
          <a:xfrm>
            <a:off x="5332023" y="1500836"/>
            <a:ext cx="4356099" cy="116615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algn="l">
              <a:lnSpc>
                <a:spcPct val="150000"/>
              </a:lnSpc>
            </a:pPr>
            <a:r>
              <a:rPr lang="en-US" sz="1200" b="0" i="0" u="none" baseline="0">
                <a:solidFill>
                  <a:srgbClr val="FFFFFF"/>
                </a:solidFill>
                <a:latin typeface="微软雅黑"/>
                <a:ea typeface="微软雅黑"/>
              </a:rPr>
              <a:t>Imputation of missing values using the median; imputation is chosen over mean because the median is more robust with outlier removal.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11D7A99C-E85E-BF16-58CA-BAD1C52E3944}"/>
              </a:ext>
            </a:extLst>
          </p:cNvPr>
          <p:cNvSpPr txBox="1"/>
          <p:nvPr/>
        </p:nvSpPr>
        <p:spPr>
          <a:xfrm>
            <a:off x="660400" y="128587"/>
            <a:ext cx="10858500" cy="90011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zh-CN" altLang="en-US" sz="2800" b="1" i="0" u="none" baseline="0" dirty="0">
                <a:solidFill>
                  <a:srgbClr val="FFFFFF"/>
                </a:solidFill>
                <a:latin typeface="微软雅黑"/>
                <a:ea typeface="微软雅黑"/>
              </a:rPr>
              <a:t>Parallel Pipelines</a:t>
            </a:r>
            <a:endParaRPr lang="en-US" sz="1100" dirty="0"/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BBE3F2E4-8E25-69CB-99A7-D4BCF2CA59A9}"/>
              </a:ext>
            </a:extLst>
          </p:cNvPr>
          <p:cNvSpPr txBox="1"/>
          <p:nvPr/>
        </p:nvSpPr>
        <p:spPr>
          <a:xfrm>
            <a:off x="7003168" y="4830555"/>
            <a:ext cx="4356099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/>
          <a:p>
            <a:pPr marL="0" marR="0" indent="0" algn="l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sz="1600" b="1" i="0" u="none" baseline="0" dirty="0">
                <a:ln/>
                <a:solidFill>
                  <a:srgbClr val="FFFFFF"/>
                </a:solidFill>
                <a:effectLst/>
                <a:latin typeface="微软雅黑"/>
                <a:ea typeface="微软雅黑"/>
              </a:rPr>
              <a:t>Scaling with </a:t>
            </a:r>
            <a:r>
              <a:rPr lang="en-US" sz="1600" b="1" i="0" u="none" baseline="0" dirty="0" err="1">
                <a:ln/>
                <a:solidFill>
                  <a:srgbClr val="FFFFFF"/>
                </a:solidFill>
                <a:effectLst/>
                <a:latin typeface="微软雅黑"/>
                <a:ea typeface="微软雅黑"/>
              </a:rPr>
              <a:t>StandardScaler</a:t>
            </a:r>
            <a:endParaRPr lang="en-US" sz="1100" dirty="0"/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289456D8-59CB-5EBC-99C6-C1F49377CB1B}"/>
              </a:ext>
            </a:extLst>
          </p:cNvPr>
          <p:cNvSpPr/>
          <p:nvPr/>
        </p:nvSpPr>
        <p:spPr>
          <a:xfrm>
            <a:off x="7003165" y="5302692"/>
            <a:ext cx="4356099" cy="116615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algn="l">
              <a:lnSpc>
                <a:spcPct val="150000"/>
              </a:lnSpc>
            </a:pPr>
            <a:r>
              <a:rPr lang="en-US" sz="1200" b="0" i="0" u="none" baseline="0" dirty="0">
                <a:solidFill>
                  <a:srgbClr val="FFFFFF"/>
                </a:solidFill>
                <a:latin typeface="微软雅黑"/>
                <a:ea typeface="微软雅黑"/>
              </a:rPr>
              <a:t>Scaling all features using </a:t>
            </a:r>
            <a:r>
              <a:rPr lang="en-US" sz="1200" b="0" i="0" u="none" baseline="0" dirty="0" err="1">
                <a:solidFill>
                  <a:srgbClr val="FFFFFF"/>
                </a:solidFill>
                <a:latin typeface="微软雅黑"/>
                <a:ea typeface="微软雅黑"/>
              </a:rPr>
              <a:t>StandardScaler</a:t>
            </a:r>
            <a:r>
              <a:rPr lang="en-US" sz="1200" b="0" i="0" u="none" baseline="0" dirty="0">
                <a:solidFill>
                  <a:srgbClr val="FFFFFF"/>
                </a:solidFill>
                <a:latin typeface="微软雅黑"/>
                <a:ea typeface="微软雅黑"/>
              </a:rPr>
              <a:t>; ensures features like "Age" don't overpower features like "Tumor Size."</a:t>
            </a: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92F3E42-CA4A-92E1-1C9A-CBEF9FB7F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923375"/>
            <a:ext cx="4235450" cy="4200446"/>
          </a:xfrm>
          <a:prstGeom prst="rect">
            <a:avLst/>
          </a:prstGeom>
        </p:spPr>
      </p:pic>
      <p:pic>
        <p:nvPicPr>
          <p:cNvPr id="15" name="Picture 14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E7A8E598-2F42-F25A-BFB4-893AF197A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359" y="2935156"/>
            <a:ext cx="26416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41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2D6C52-6F64-A8B2-49EC-B526DE65D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5C66B30F-C2E4-30DC-4464-A9874E4B79A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5613" b="18137"/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8F083171-77B5-FA15-79D4-3CE073F079C7}"/>
              </a:ext>
            </a:extLst>
          </p:cNvPr>
          <p:cNvSpPr/>
          <p:nvPr/>
        </p:nvSpPr>
        <p:spPr>
          <a:xfrm>
            <a:off x="660400" y="128587"/>
            <a:ext cx="10858500" cy="90011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vert="horz" wrap="square" lIns="0" tIns="0" rIns="0" bIns="0" anchor="ctr"/>
          <a:lstStyle/>
          <a:p>
            <a:pPr marL="0" algn="l">
              <a:lnSpc>
                <a:spcPct val="125000"/>
              </a:lnSpc>
            </a:pPr>
            <a:r>
              <a:rPr lang="en-US" sz="2800" b="1" i="0" u="none" baseline="0" dirty="0">
                <a:solidFill>
                  <a:srgbClr val="FFFFFF"/>
                </a:solidFill>
                <a:latin typeface="微软雅黑"/>
                <a:ea typeface="微软雅黑"/>
              </a:rPr>
              <a:t>Categorical Data Pipeline</a:t>
            </a: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073E4F8F-EBC2-D56B-6E97-70C32111E620}"/>
              </a:ext>
            </a:extLst>
          </p:cNvPr>
          <p:cNvSpPr/>
          <p:nvPr/>
        </p:nvSpPr>
        <p:spPr>
          <a:xfrm>
            <a:off x="1220602" y="1421795"/>
            <a:ext cx="3254800" cy="27751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vert="horz" wrap="square" lIns="0" tIns="0" rIns="0" bIns="0" anchor="t">
            <a:spAutoFit/>
          </a:bodyPr>
          <a:lstStyle/>
          <a:p>
            <a:pPr marL="0" algn="ctr">
              <a:lnSpc>
                <a:spcPct val="125000"/>
              </a:lnSpc>
            </a:pPr>
            <a:r>
              <a:rPr lang="en-US" sz="1600" b="1" i="0" u="none" baseline="0" dirty="0">
                <a:latin typeface="+mn-ea"/>
                <a:ea typeface="+mn-ea"/>
              </a:rPr>
              <a:t>Imputation of Missing Categories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29B4B9BB-F2A8-F051-1E22-56DE5E3AB2ED}"/>
              </a:ext>
            </a:extLst>
          </p:cNvPr>
          <p:cNvSpPr/>
          <p:nvPr/>
        </p:nvSpPr>
        <p:spPr>
          <a:xfrm>
            <a:off x="1220602" y="1945476"/>
            <a:ext cx="3254800" cy="812915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vert="horz" wrap="square" lIns="0" tIns="0" rIns="0" bIns="0" anchor="t">
            <a:spAutoFit/>
          </a:bodyPr>
          <a:lstStyle/>
          <a:p>
            <a:pPr marL="0" algn="l">
              <a:lnSpc>
                <a:spcPct val="130000"/>
              </a:lnSpc>
            </a:pPr>
            <a:r>
              <a:rPr lang="en-US" sz="1400" b="0" i="0" u="none" baseline="0" dirty="0">
                <a:latin typeface="微软雅黑"/>
                <a:ea typeface="微软雅黑"/>
              </a:rPr>
              <a:t>Imputation using the mode (most frequent value); ensures that missing values do not influence outcomes.</a:t>
            </a: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A24848DA-B4EC-43BF-4552-017D4DC94D2E}"/>
              </a:ext>
            </a:extLst>
          </p:cNvPr>
          <p:cNvSpPr/>
          <p:nvPr/>
        </p:nvSpPr>
        <p:spPr>
          <a:xfrm>
            <a:off x="7716599" y="1223242"/>
            <a:ext cx="3254800" cy="284373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vert="horz" wrap="square" lIns="0" tIns="0" rIns="0" bIns="0" anchor="t">
            <a:spAutoFit/>
          </a:bodyPr>
          <a:lstStyle/>
          <a:p>
            <a:pPr marL="0" algn="ctr">
              <a:lnSpc>
                <a:spcPct val="125000"/>
              </a:lnSpc>
            </a:pPr>
            <a:r>
              <a:rPr lang="en-US" sz="1600" b="1" i="0" u="none" baseline="0" dirty="0">
                <a:latin typeface="+mn-ea"/>
                <a:ea typeface="+mn-ea"/>
              </a:rPr>
              <a:t>One-Hot Encoding</a:t>
            </a: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6FC0EFF0-2FD3-1387-7E49-43DB90406527}"/>
              </a:ext>
            </a:extLst>
          </p:cNvPr>
          <p:cNvSpPr/>
          <p:nvPr/>
        </p:nvSpPr>
        <p:spPr>
          <a:xfrm>
            <a:off x="7716599" y="1746923"/>
            <a:ext cx="3254800" cy="137717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vert="horz" wrap="square" lIns="0" tIns="0" rIns="0" bIns="0" anchor="t">
            <a:spAutoFit/>
          </a:bodyPr>
          <a:lstStyle/>
          <a:p>
            <a:pPr marL="0" algn="l">
              <a:lnSpc>
                <a:spcPct val="130000"/>
              </a:lnSpc>
            </a:pPr>
            <a:r>
              <a:rPr lang="en-US" sz="1400" b="0" i="0" u="none" baseline="0" dirty="0">
                <a:latin typeface="微软雅黑"/>
                <a:ea typeface="微软雅黑"/>
              </a:rPr>
              <a:t>Converting text into a binary vector; prevents the model from incorrectly learning relationships between categories such as “Married” and “Single.”</a:t>
            </a:r>
          </a:p>
        </p:txBody>
      </p:sp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6887936-005C-B5DF-30CB-21086EF30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45" y="3127224"/>
            <a:ext cx="6161551" cy="29951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93A5F8E-CE63-136D-5198-411D162A6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440" y="3429000"/>
            <a:ext cx="5144306" cy="240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2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8327E3-E572-0BDD-BD17-9852169A0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6A995A49-5341-3468-AA2E-2427CDC548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5613" b="18137"/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A054EC5B-B9FE-6D50-2552-7473AD2E477D}"/>
              </a:ext>
            </a:extLst>
          </p:cNvPr>
          <p:cNvSpPr txBox="1">
            <a:spLocks/>
          </p:cNvSpPr>
          <p:nvPr/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>
                <a:solidFill>
                  <a:srgbClr val="FFFFFF"/>
                </a:solidFill>
                <a:latin typeface="微软雅黑"/>
                <a:ea typeface="微软雅黑"/>
              </a:rPr>
              <a:t>Final Processed Data &amp; Handoff</a:t>
            </a:r>
            <a:endParaRPr lang="zh-CN" altLang="en-US" sz="2800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E8CB7FD7-81A3-214E-1AC9-32D7635FA7B6}"/>
              </a:ext>
            </a:extLst>
          </p:cNvPr>
          <p:cNvSpPr txBox="1"/>
          <p:nvPr/>
        </p:nvSpPr>
        <p:spPr>
          <a:xfrm>
            <a:off x="815483" y="2001128"/>
            <a:ext cx="755335" cy="707886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4000" b="1" i="0" u="none" baseline="0">
                <a:gradFill>
                  <a:gsLst>
                    <a:gs pos="0">
                      <a:srgbClr val="1F5166">
                        <a:lumMod val="60000"/>
                        <a:lumOff val="40000"/>
                      </a:srgbClr>
                    </a:gs>
                    <a:gs pos="61062">
                      <a:srgbClr val="1F5166"/>
                    </a:gs>
                  </a:gsLst>
                  <a:lin ang="2700000"/>
                </a:gradFill>
                <a:effectLst>
                  <a:outerShdw blurRad="76200" dist="50800" dir="5400000" algn="ctr" rotWithShape="0">
                    <a:schemeClr val="accent3">
                      <a:alpha val="20000"/>
                    </a:schemeClr>
                  </a:outerShdw>
                </a:effectLst>
                <a:latin typeface="Arial"/>
                <a:ea typeface="Arial"/>
              </a:rPr>
              <a:t>01</a:t>
            </a:r>
            <a:endParaRPr lang="en-US" sz="1100"/>
          </a:p>
        </p:txBody>
      </p:sp>
      <p:sp>
        <p:nvSpPr>
          <p:cNvPr id="6" name="AutoShape 5">
            <a:extLst>
              <a:ext uri="{FF2B5EF4-FFF2-40B4-BE49-F238E27FC236}">
                <a16:creationId xmlns:a16="http://schemas.microsoft.com/office/drawing/2014/main" id="{FAF6B00F-04E3-553B-577D-1BF9881484C6}"/>
              </a:ext>
            </a:extLst>
          </p:cNvPr>
          <p:cNvSpPr/>
          <p:nvPr/>
        </p:nvSpPr>
        <p:spPr>
          <a:xfrm>
            <a:off x="813895" y="3668995"/>
            <a:ext cx="2742017" cy="8153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algn="l">
              <a:lnSpc>
                <a:spcPct val="150000"/>
              </a:lnSpc>
            </a:pPr>
            <a:r>
              <a:rPr lang="zh-CN" altLang="en-US" sz="1400" b="0" i="0" u="none" baseline="0">
                <a:solidFill>
                  <a:srgbClr val="FFFFFF"/>
                </a:solidFill>
                <a:latin typeface="微软雅黑"/>
                <a:ea typeface="微软雅黑"/>
              </a:rPr>
              <a:t>Performing train-test split before any preprocessing; fitting preprocessor on training data only.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7FCF4-0865-255D-3FB7-31208E857C7B}"/>
              </a:ext>
            </a:extLst>
          </p:cNvPr>
          <p:cNvSpPr txBox="1"/>
          <p:nvPr/>
        </p:nvSpPr>
        <p:spPr>
          <a:xfrm>
            <a:off x="815482" y="3035116"/>
            <a:ext cx="3321027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00000"/>
              </a:lnSpc>
              <a:defRPr/>
            </a:pPr>
            <a:r>
              <a:rPr lang="zh-CN" altLang="en-US" sz="16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Train-Test Split</a:t>
            </a:r>
            <a:endParaRPr lang="en-US" sz="11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E9F168-E48A-671B-2DA5-B18BC45B0D67}"/>
              </a:ext>
            </a:extLst>
          </p:cNvPr>
          <p:cNvSpPr txBox="1"/>
          <p:nvPr/>
        </p:nvSpPr>
        <p:spPr>
          <a:xfrm>
            <a:off x="4724992" y="2001128"/>
            <a:ext cx="755335" cy="707886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4000" b="1" i="0" u="none" baseline="0">
                <a:gradFill>
                  <a:gsLst>
                    <a:gs pos="0">
                      <a:srgbClr val="E4593D">
                        <a:lumMod val="60000"/>
                        <a:lumOff val="40000"/>
                      </a:srgbClr>
                    </a:gs>
                    <a:gs pos="60000">
                      <a:srgbClr val="E4593D"/>
                    </a:gs>
                  </a:gsLst>
                  <a:lin ang="2700000"/>
                </a:gradFill>
                <a:effectLst>
                  <a:outerShdw blurRad="76200" dist="50800" dir="5400000" algn="ctr" rotWithShape="0">
                    <a:schemeClr val="accent2">
                      <a:alpha val="20000"/>
                    </a:schemeClr>
                  </a:outerShdw>
                </a:effectLst>
                <a:latin typeface="Arial"/>
                <a:ea typeface="Arial"/>
              </a:rPr>
              <a:t>02</a:t>
            </a:r>
            <a:endParaRPr lang="en-US" sz="1100"/>
          </a:p>
        </p:txBody>
      </p:sp>
      <p:sp>
        <p:nvSpPr>
          <p:cNvPr id="11" name="AutoShape 8">
            <a:extLst>
              <a:ext uri="{FF2B5EF4-FFF2-40B4-BE49-F238E27FC236}">
                <a16:creationId xmlns:a16="http://schemas.microsoft.com/office/drawing/2014/main" id="{39B459E2-8290-CB59-2AC3-81F0FAE50404}"/>
              </a:ext>
            </a:extLst>
          </p:cNvPr>
          <p:cNvSpPr/>
          <p:nvPr/>
        </p:nvSpPr>
        <p:spPr>
          <a:xfrm>
            <a:off x="4724992" y="3668995"/>
            <a:ext cx="2742017" cy="1400384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algn="l">
              <a:lnSpc>
                <a:spcPct val="150000"/>
              </a:lnSpc>
            </a:pPr>
            <a:r>
              <a:rPr lang="zh-CN" altLang="en-US" sz="1400" b="0" i="0" u="none" baseline="0">
                <a:solidFill>
                  <a:srgbClr val="FFFFFF"/>
                </a:solidFill>
                <a:latin typeface="微软雅黑"/>
                <a:ea typeface="微软雅黑"/>
              </a:rPr>
              <a:t>Using the transform method on the test set; avoiding information leakage or statistical bias from the test set leaking into the training process.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8CC93EDB-9C44-373F-25E7-A3F43E0B2628}"/>
              </a:ext>
            </a:extLst>
          </p:cNvPr>
          <p:cNvSpPr txBox="1"/>
          <p:nvPr/>
        </p:nvSpPr>
        <p:spPr>
          <a:xfrm>
            <a:off x="4726579" y="3035116"/>
            <a:ext cx="3321027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00000"/>
              </a:lnSpc>
              <a:defRPr/>
            </a:pPr>
            <a:r>
              <a:rPr lang="zh-CN" altLang="en-US" sz="16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Ensuring No Data Leakage</a:t>
            </a:r>
            <a:endParaRPr lang="en-US" sz="1100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F1EA6692-694C-6651-6B16-2B24AEAACA96}"/>
              </a:ext>
            </a:extLst>
          </p:cNvPr>
          <p:cNvSpPr txBox="1"/>
          <p:nvPr/>
        </p:nvSpPr>
        <p:spPr>
          <a:xfrm>
            <a:off x="8698537" y="2001128"/>
            <a:ext cx="755335" cy="707886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4000" b="1" i="0" u="none" baseline="0">
                <a:gradFill>
                  <a:gsLst>
                    <a:gs pos="0">
                      <a:srgbClr val="1F5166">
                        <a:lumMod val="60000"/>
                        <a:lumOff val="40000"/>
                      </a:srgbClr>
                    </a:gs>
                    <a:gs pos="61062">
                      <a:srgbClr val="1F5166"/>
                    </a:gs>
                  </a:gsLst>
                  <a:lin ang="2700000"/>
                </a:gradFill>
                <a:effectLst>
                  <a:outerShdw blurRad="76200" dist="50800" dir="5400000" algn="ctr" rotWithShape="0">
                    <a:schemeClr val="accent3">
                      <a:alpha val="20000"/>
                    </a:schemeClr>
                  </a:outerShdw>
                </a:effectLst>
                <a:latin typeface="Arial"/>
                <a:ea typeface="Arial"/>
              </a:rPr>
              <a:t>03</a:t>
            </a:r>
            <a:endParaRPr lang="en-US" sz="1100"/>
          </a:p>
        </p:txBody>
      </p:sp>
      <p:sp>
        <p:nvSpPr>
          <p:cNvPr id="17" name="AutoShape 11">
            <a:extLst>
              <a:ext uri="{FF2B5EF4-FFF2-40B4-BE49-F238E27FC236}">
                <a16:creationId xmlns:a16="http://schemas.microsoft.com/office/drawing/2014/main" id="{9396F5F5-F09E-8CE7-2970-77DB7FE13BBC}"/>
              </a:ext>
            </a:extLst>
          </p:cNvPr>
          <p:cNvSpPr/>
          <p:nvPr/>
        </p:nvSpPr>
        <p:spPr>
          <a:xfrm>
            <a:off x="8636089" y="3668995"/>
            <a:ext cx="2742017" cy="117729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algn="l">
              <a:lnSpc>
                <a:spcPct val="150000"/>
              </a:lnSpc>
            </a:pPr>
            <a:r>
              <a:rPr lang="zh-CN" altLang="en-US" sz="1400" b="0" i="0" u="none" baseline="0">
                <a:solidFill>
                  <a:srgbClr val="FFFFFF"/>
                </a:solidFill>
                <a:latin typeface="微软雅黑"/>
                <a:ea typeface="微软雅黑"/>
              </a:rPr>
              <a:t>Clean, entirely numerical data, expanded from 16 features to over 40; data is now ready for model building and evaluation.</a:t>
            </a: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4065890E-FED2-5E00-5EDA-1DE42523F8C3}"/>
              </a:ext>
            </a:extLst>
          </p:cNvPr>
          <p:cNvSpPr txBox="1"/>
          <p:nvPr/>
        </p:nvSpPr>
        <p:spPr>
          <a:xfrm>
            <a:off x="8637676" y="3035116"/>
            <a:ext cx="2740429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00000"/>
              </a:lnSpc>
              <a:defRPr/>
            </a:pPr>
            <a:r>
              <a:rPr lang="zh-CN" altLang="en-US" sz="16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Results of Preprocessing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515836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7429B4-5957-69C6-AEF3-E50528291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B0260CE3-9FBB-825D-4E26-B771FF3E09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5613" b="18137"/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B9DF7496-C941-F069-2390-CC44C75E8DD3}"/>
              </a:ext>
            </a:extLst>
          </p:cNvPr>
          <p:cNvSpPr txBox="1">
            <a:spLocks/>
          </p:cNvSpPr>
          <p:nvPr/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800" dirty="0">
                <a:solidFill>
                  <a:srgbClr val="FFFFFF"/>
                </a:solidFill>
                <a:latin typeface="微软雅黑"/>
                <a:ea typeface="微软雅黑"/>
              </a:rPr>
              <a:t>04 Initial Model Training</a:t>
            </a:r>
            <a:endParaRPr lang="zh-CN" altLang="en-US" sz="2800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120395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E2E53A-1A60-FFED-89AD-930D1AB7E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1DEF440-CC19-25BA-E9AB-9A58FFE4D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5AE8630F-5517-0A1D-B7B8-E6DB25187DA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5613" b="18137"/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4BFF7C-278A-69E6-6632-7CD54399BED1}"/>
              </a:ext>
            </a:extLst>
          </p:cNvPr>
          <p:cNvSpPr txBox="1"/>
          <p:nvPr/>
        </p:nvSpPr>
        <p:spPr>
          <a:xfrm>
            <a:off x="1053192" y="2540353"/>
            <a:ext cx="26560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Table of Contents</a:t>
            </a:r>
          </a:p>
        </p:txBody>
      </p:sp>
      <p:sp>
        <p:nvSpPr>
          <p:cNvPr id="3" name="TextBox 14">
            <a:extLst>
              <a:ext uri="{FF2B5EF4-FFF2-40B4-BE49-F238E27FC236}">
                <a16:creationId xmlns:a16="http://schemas.microsoft.com/office/drawing/2014/main" id="{39B770F5-A9E8-109A-3871-50DE65C0296E}"/>
              </a:ext>
            </a:extLst>
          </p:cNvPr>
          <p:cNvSpPr txBox="1"/>
          <p:nvPr/>
        </p:nvSpPr>
        <p:spPr>
          <a:xfrm>
            <a:off x="5639162" y="1130300"/>
            <a:ext cx="639255" cy="689870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 anchorCtr="1">
            <a:normAutofit lnSpcReduction="10000"/>
          </a:bodyPr>
          <a:lstStyle/>
          <a:p>
            <a:pPr marL="0" algn="ctr">
              <a:defRPr/>
            </a:pPr>
            <a:r>
              <a:rPr lang="en-US" sz="4000" b="0" i="0" u="none" baseline="0" dirty="0">
                <a:solidFill>
                  <a:srgbClr val="FFFFFF"/>
                </a:solidFill>
                <a:latin typeface="Arial"/>
                <a:ea typeface="Arial"/>
              </a:rPr>
              <a:t>01</a:t>
            </a:r>
            <a:endParaRPr lang="en-US" sz="1100" dirty="0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18028444-7718-EE9E-D311-1D1F118C78FE}"/>
              </a:ext>
            </a:extLst>
          </p:cNvPr>
          <p:cNvSpPr txBox="1"/>
          <p:nvPr/>
        </p:nvSpPr>
        <p:spPr>
          <a:xfrm>
            <a:off x="6474183" y="1128204"/>
            <a:ext cx="5044718" cy="68987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algn="l">
              <a:spcBef>
                <a:spcPct val="0"/>
              </a:spcBef>
              <a:defRPr/>
            </a:pPr>
            <a:r>
              <a:rPr lang="zh-CN" altLang="en-US" sz="1800" b="1" i="0" u="none" baseline="0" dirty="0">
                <a:solidFill>
                  <a:srgbClr val="FFFFFF"/>
                </a:solidFill>
                <a:latin typeface="微软雅黑"/>
                <a:ea typeface="微软雅黑"/>
              </a:rPr>
              <a:t>Introductio</a:t>
            </a:r>
            <a:r>
              <a:rPr lang="en-US" altLang="zh-CN" sz="1800" b="1" i="0" u="none" baseline="0" dirty="0">
                <a:solidFill>
                  <a:srgbClr val="FFFFFF"/>
                </a:solidFill>
                <a:latin typeface="微软雅黑"/>
                <a:ea typeface="微软雅黑"/>
              </a:rPr>
              <a:t>n</a:t>
            </a:r>
            <a:endParaRPr lang="en-US" sz="1100" dirty="0"/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DC291C72-3373-17EC-DF00-63BA9F103E1A}"/>
              </a:ext>
            </a:extLst>
          </p:cNvPr>
          <p:cNvSpPr txBox="1"/>
          <p:nvPr/>
        </p:nvSpPr>
        <p:spPr>
          <a:xfrm>
            <a:off x="5639162" y="1994347"/>
            <a:ext cx="700180" cy="689870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 anchorCtr="1">
            <a:normAutofit lnSpcReduction="10000"/>
          </a:bodyPr>
          <a:lstStyle/>
          <a:p>
            <a:pPr marL="0" algn="ctr">
              <a:defRPr/>
            </a:pPr>
            <a:r>
              <a:rPr lang="en-US" sz="4000" b="0" i="0" u="none" baseline="0">
                <a:solidFill>
                  <a:srgbClr val="FFFFFF"/>
                </a:solidFill>
                <a:latin typeface="Arial"/>
                <a:ea typeface="Arial"/>
              </a:rPr>
              <a:t>02</a:t>
            </a:r>
            <a:endParaRPr lang="en-US" sz="1100"/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63079887-AD3D-C8E7-1007-701A7919911D}"/>
              </a:ext>
            </a:extLst>
          </p:cNvPr>
          <p:cNvSpPr txBox="1"/>
          <p:nvPr/>
        </p:nvSpPr>
        <p:spPr>
          <a:xfrm>
            <a:off x="6515924" y="1992671"/>
            <a:ext cx="5044718" cy="68987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algn="l">
              <a:spcBef>
                <a:spcPct val="0"/>
              </a:spcBef>
              <a:defRPr/>
            </a:pPr>
            <a:r>
              <a:rPr lang="en-US" altLang="zh-CN" sz="1800" b="1" i="0" u="none" baseline="0" dirty="0">
                <a:solidFill>
                  <a:srgbClr val="FFFFFF"/>
                </a:solidFill>
                <a:latin typeface="微软雅黑"/>
                <a:ea typeface="微软雅黑"/>
              </a:rPr>
              <a:t>Initial EDA</a:t>
            </a:r>
            <a:endParaRPr lang="en-US" sz="1100" dirty="0"/>
          </a:p>
        </p:txBody>
      </p:sp>
      <p:sp>
        <p:nvSpPr>
          <p:cNvPr id="10" name="TextBox 18">
            <a:extLst>
              <a:ext uri="{FF2B5EF4-FFF2-40B4-BE49-F238E27FC236}">
                <a16:creationId xmlns:a16="http://schemas.microsoft.com/office/drawing/2014/main" id="{0A72F69E-B867-D3E1-774B-F1D4D3FD0C3D}"/>
              </a:ext>
            </a:extLst>
          </p:cNvPr>
          <p:cNvSpPr txBox="1"/>
          <p:nvPr/>
        </p:nvSpPr>
        <p:spPr>
          <a:xfrm>
            <a:off x="5639162" y="2858394"/>
            <a:ext cx="714240" cy="689870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 anchorCtr="1">
            <a:normAutofit lnSpcReduction="10000"/>
          </a:bodyPr>
          <a:lstStyle/>
          <a:p>
            <a:pPr marL="0" algn="ctr">
              <a:defRPr/>
            </a:pPr>
            <a:r>
              <a:rPr lang="en-US" sz="4000" b="0" i="0" u="none" baseline="0">
                <a:solidFill>
                  <a:srgbClr val="FFFFFF"/>
                </a:solidFill>
                <a:latin typeface="Arial"/>
                <a:ea typeface="Arial"/>
              </a:rPr>
              <a:t>03</a:t>
            </a:r>
            <a:endParaRPr lang="en-US" sz="1100"/>
          </a:p>
        </p:txBody>
      </p:sp>
      <p:sp>
        <p:nvSpPr>
          <p:cNvPr id="11" name="TextBox 19">
            <a:extLst>
              <a:ext uri="{FF2B5EF4-FFF2-40B4-BE49-F238E27FC236}">
                <a16:creationId xmlns:a16="http://schemas.microsoft.com/office/drawing/2014/main" id="{FE0FEA05-F477-4A4D-ECBD-AF39DC69DA49}"/>
              </a:ext>
            </a:extLst>
          </p:cNvPr>
          <p:cNvSpPr txBox="1"/>
          <p:nvPr/>
        </p:nvSpPr>
        <p:spPr>
          <a:xfrm>
            <a:off x="6515924" y="2857138"/>
            <a:ext cx="5044718" cy="68987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algn="l">
              <a:spcBef>
                <a:spcPct val="0"/>
              </a:spcBef>
              <a:defRPr/>
            </a:pPr>
            <a:r>
              <a:rPr lang="en-US" altLang="zh-CN" sz="1800" b="1" i="0" u="none" baseline="0" dirty="0">
                <a:solidFill>
                  <a:srgbClr val="FFFFFF"/>
                </a:solidFill>
                <a:latin typeface="微软雅黑"/>
                <a:ea typeface="微软雅黑"/>
              </a:rPr>
              <a:t>Data Pre-processing</a:t>
            </a:r>
            <a:endParaRPr lang="en-US" sz="1100" dirty="0"/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A87ADE6E-D399-A774-2C08-4B7CA96AB4B2}"/>
              </a:ext>
            </a:extLst>
          </p:cNvPr>
          <p:cNvSpPr txBox="1"/>
          <p:nvPr/>
        </p:nvSpPr>
        <p:spPr>
          <a:xfrm>
            <a:off x="5639162" y="3722441"/>
            <a:ext cx="698618" cy="689870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 anchorCtr="1">
            <a:normAutofit lnSpcReduction="10000"/>
          </a:bodyPr>
          <a:lstStyle/>
          <a:p>
            <a:pPr marL="0" algn="ctr">
              <a:defRPr/>
            </a:pPr>
            <a:r>
              <a:rPr lang="en-US" sz="4000" b="0" i="0" u="none" baseline="0">
                <a:solidFill>
                  <a:srgbClr val="FFFFFF"/>
                </a:solidFill>
                <a:latin typeface="Arial"/>
                <a:ea typeface="Arial"/>
              </a:rPr>
              <a:t>04</a:t>
            </a:r>
            <a:endParaRPr lang="en-US" sz="1100"/>
          </a:p>
        </p:txBody>
      </p:sp>
      <p:sp>
        <p:nvSpPr>
          <p:cNvPr id="13" name="TextBox 21">
            <a:extLst>
              <a:ext uri="{FF2B5EF4-FFF2-40B4-BE49-F238E27FC236}">
                <a16:creationId xmlns:a16="http://schemas.microsoft.com/office/drawing/2014/main" id="{DEA1384D-87E0-DDF3-FB1B-6F0E761C85E8}"/>
              </a:ext>
            </a:extLst>
          </p:cNvPr>
          <p:cNvSpPr txBox="1"/>
          <p:nvPr/>
        </p:nvSpPr>
        <p:spPr>
          <a:xfrm>
            <a:off x="6515924" y="3721605"/>
            <a:ext cx="5044718" cy="68987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algn="l">
              <a:spcBef>
                <a:spcPct val="0"/>
              </a:spcBef>
              <a:defRPr/>
            </a:pPr>
            <a:r>
              <a:rPr lang="en-US" altLang="zh-CN" sz="1800" b="1" i="0" u="none" baseline="0" dirty="0">
                <a:solidFill>
                  <a:srgbClr val="FFFFFF"/>
                </a:solidFill>
                <a:latin typeface="微软雅黑"/>
                <a:ea typeface="微软雅黑"/>
              </a:rPr>
              <a:t>Initial Model Training</a:t>
            </a:r>
            <a:endParaRPr lang="en-US" sz="1100" dirty="0"/>
          </a:p>
        </p:txBody>
      </p:sp>
      <p:sp>
        <p:nvSpPr>
          <p:cNvPr id="14" name="TextBox 25">
            <a:extLst>
              <a:ext uri="{FF2B5EF4-FFF2-40B4-BE49-F238E27FC236}">
                <a16:creationId xmlns:a16="http://schemas.microsoft.com/office/drawing/2014/main" id="{0099473D-6305-5B92-D8D1-66838D22776C}"/>
              </a:ext>
            </a:extLst>
          </p:cNvPr>
          <p:cNvSpPr txBox="1"/>
          <p:nvPr/>
        </p:nvSpPr>
        <p:spPr>
          <a:xfrm>
            <a:off x="5639162" y="4586488"/>
            <a:ext cx="698618" cy="689870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 anchorCtr="1">
            <a:normAutofit lnSpcReduction="10000"/>
          </a:bodyPr>
          <a:lstStyle/>
          <a:p>
            <a:pPr marL="0" algn="ctr">
              <a:defRPr/>
            </a:pPr>
            <a:r>
              <a:rPr lang="en-US" sz="4000" b="0" i="0" u="none" baseline="0">
                <a:solidFill>
                  <a:srgbClr val="FFFFFF"/>
                </a:solidFill>
                <a:latin typeface="Arial"/>
                <a:ea typeface="Arial"/>
              </a:rPr>
              <a:t>05</a:t>
            </a:r>
            <a:endParaRPr lang="en-US" sz="1100"/>
          </a:p>
        </p:txBody>
      </p:sp>
      <p:sp>
        <p:nvSpPr>
          <p:cNvPr id="15" name="TextBox 26">
            <a:extLst>
              <a:ext uri="{FF2B5EF4-FFF2-40B4-BE49-F238E27FC236}">
                <a16:creationId xmlns:a16="http://schemas.microsoft.com/office/drawing/2014/main" id="{CFBC43BC-5911-718D-77DC-E593C6A2E53B}"/>
              </a:ext>
            </a:extLst>
          </p:cNvPr>
          <p:cNvSpPr txBox="1"/>
          <p:nvPr/>
        </p:nvSpPr>
        <p:spPr>
          <a:xfrm>
            <a:off x="6554870" y="4586072"/>
            <a:ext cx="5044718" cy="68987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zh-CN" b="1" dirty="0">
                <a:solidFill>
                  <a:srgbClr val="FFFFFF"/>
                </a:solidFill>
                <a:latin typeface="微软雅黑"/>
                <a:ea typeface="微软雅黑"/>
              </a:rPr>
              <a:t>Check point 2</a:t>
            </a:r>
            <a:endParaRPr lang="en-US" dirty="0"/>
          </a:p>
        </p:txBody>
      </p:sp>
      <p:sp>
        <p:nvSpPr>
          <p:cNvPr id="16" name="TextBox 27">
            <a:extLst>
              <a:ext uri="{FF2B5EF4-FFF2-40B4-BE49-F238E27FC236}">
                <a16:creationId xmlns:a16="http://schemas.microsoft.com/office/drawing/2014/main" id="{E333104E-D8A8-3322-7891-FA2DF78E78D5}"/>
              </a:ext>
            </a:extLst>
          </p:cNvPr>
          <p:cNvSpPr txBox="1"/>
          <p:nvPr/>
        </p:nvSpPr>
        <p:spPr>
          <a:xfrm>
            <a:off x="5639162" y="5450537"/>
            <a:ext cx="698618" cy="689870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 anchorCtr="1">
            <a:normAutofit lnSpcReduction="10000"/>
          </a:bodyPr>
          <a:lstStyle/>
          <a:p>
            <a:pPr marL="0" algn="ctr">
              <a:defRPr/>
            </a:pPr>
            <a:r>
              <a:rPr lang="en-US" sz="4000" b="0" i="0" u="none" baseline="0">
                <a:solidFill>
                  <a:srgbClr val="FFFFFF"/>
                </a:solidFill>
                <a:latin typeface="Arial"/>
                <a:ea typeface="Arial"/>
              </a:rPr>
              <a:t>06</a:t>
            </a:r>
            <a:endParaRPr lang="en-US" sz="1100"/>
          </a:p>
        </p:txBody>
      </p:sp>
      <p:sp>
        <p:nvSpPr>
          <p:cNvPr id="17" name="TextBox 28">
            <a:extLst>
              <a:ext uri="{FF2B5EF4-FFF2-40B4-BE49-F238E27FC236}">
                <a16:creationId xmlns:a16="http://schemas.microsoft.com/office/drawing/2014/main" id="{E54C5302-3999-A0AB-0FAA-2B0F65D74B40}"/>
              </a:ext>
            </a:extLst>
          </p:cNvPr>
          <p:cNvSpPr txBox="1"/>
          <p:nvPr/>
        </p:nvSpPr>
        <p:spPr>
          <a:xfrm>
            <a:off x="6515924" y="5450537"/>
            <a:ext cx="5044718" cy="68987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algn="l">
              <a:spcBef>
                <a:spcPct val="0"/>
              </a:spcBef>
              <a:defRPr/>
            </a:pPr>
            <a:r>
              <a:rPr lang="zh-CN" altLang="en-US" sz="1800" b="1" i="0" u="none" baseline="0" dirty="0">
                <a:solidFill>
                  <a:srgbClr val="FFFFFF"/>
                </a:solidFill>
                <a:latin typeface="微软雅黑"/>
                <a:ea typeface="微软雅黑"/>
              </a:rPr>
              <a:t>Conclusion</a:t>
            </a:r>
            <a:r>
              <a:rPr lang="en-US" altLang="zh-CN" sz="1800" b="1" i="0" u="none" baseline="0" dirty="0">
                <a:solidFill>
                  <a:srgbClr val="FFFFFF"/>
                </a:solidFill>
                <a:latin typeface="微软雅黑"/>
                <a:ea typeface="微软雅黑"/>
              </a:rPr>
              <a:t> and Future Plan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87431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3AD745-F7A9-11B6-4F31-8ED1BE5D2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2E3B8F4-70D5-9802-3FD9-76063719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A0608FA3-48FD-2873-CE49-5A2CAEDD15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5613" b="18137"/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7589B722-C3DD-5598-C525-20B707BED159}"/>
              </a:ext>
            </a:extLst>
          </p:cNvPr>
          <p:cNvSpPr txBox="1"/>
          <p:nvPr/>
        </p:nvSpPr>
        <p:spPr>
          <a:xfrm>
            <a:off x="331076" y="362607"/>
            <a:ext cx="4855779" cy="86177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5000" b="1" i="0" u="none" baseline="0" dirty="0">
                <a:solidFill>
                  <a:srgbClr val="FFFFFF"/>
                </a:solidFill>
                <a:latin typeface="Arial"/>
                <a:ea typeface="Arial"/>
              </a:rPr>
              <a:t>01 Introduction</a:t>
            </a:r>
            <a:endParaRPr lang="en-US" sz="5000" dirty="0"/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043909D7-A46C-1194-616D-B9DFD9028B11}"/>
              </a:ext>
            </a:extLst>
          </p:cNvPr>
          <p:cNvSpPr txBox="1">
            <a:spLocks/>
          </p:cNvSpPr>
          <p:nvPr/>
        </p:nvSpPr>
        <p:spPr>
          <a:xfrm>
            <a:off x="331076" y="1326360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solidFill>
                  <a:srgbClr val="FFFFFF"/>
                </a:solidFill>
                <a:latin typeface="微软雅黑"/>
                <a:ea typeface="微软雅黑"/>
              </a:rPr>
              <a:t>Initial Dataset: The Wisconsin Diagnostic Breast Cancer (WDBC)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E5B9D7F6-6A35-D396-C767-4171811D331D}"/>
              </a:ext>
            </a:extLst>
          </p:cNvPr>
          <p:cNvSpPr txBox="1"/>
          <p:nvPr/>
        </p:nvSpPr>
        <p:spPr>
          <a:xfrm flipH="1">
            <a:off x="343776" y="2639677"/>
            <a:ext cx="5698670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1600" b="1" i="0" u="none" baseline="0" dirty="0">
                <a:solidFill>
                  <a:srgbClr val="FFFFFF"/>
                </a:solidFill>
                <a:latin typeface="+mn-ea"/>
                <a:ea typeface="+mn-ea"/>
              </a:rPr>
              <a:t>WDBC Overview</a:t>
            </a:r>
            <a:endParaRPr lang="en-US" sz="1100" dirty="0"/>
          </a:p>
        </p:txBody>
      </p:sp>
      <p:cxnSp>
        <p:nvCxnSpPr>
          <p:cNvPr id="20" name="Connector 5">
            <a:extLst>
              <a:ext uri="{FF2B5EF4-FFF2-40B4-BE49-F238E27FC236}">
                <a16:creationId xmlns:a16="http://schemas.microsoft.com/office/drawing/2014/main" id="{AE65B063-BD69-33BA-AA10-0741E27BE387}"/>
              </a:ext>
            </a:extLst>
          </p:cNvPr>
          <p:cNvCxnSpPr/>
          <p:nvPr/>
        </p:nvCxnSpPr>
        <p:spPr>
          <a:xfrm flipH="1">
            <a:off x="476219" y="3151031"/>
            <a:ext cx="676841" cy="0"/>
          </a:xfrm>
          <a:prstGeom prst="line">
            <a:avLst/>
          </a:prstGeom>
          <a:ln w="25400" cap="rnd" cmpd="sng">
            <a:solidFill>
              <a:schemeClr val="accent1"/>
            </a:solidFill>
            <a:prstDash val="solid"/>
          </a:ln>
        </p:spPr>
      </p:cxnSp>
      <p:sp>
        <p:nvSpPr>
          <p:cNvPr id="21" name="TextBox 6">
            <a:extLst>
              <a:ext uri="{FF2B5EF4-FFF2-40B4-BE49-F238E27FC236}">
                <a16:creationId xmlns:a16="http://schemas.microsoft.com/office/drawing/2014/main" id="{AA6B46B6-2F66-8C46-975D-1B6AF42EA9D8}"/>
              </a:ext>
            </a:extLst>
          </p:cNvPr>
          <p:cNvSpPr txBox="1"/>
          <p:nvPr/>
        </p:nvSpPr>
        <p:spPr>
          <a:xfrm flipH="1">
            <a:off x="343776" y="3309891"/>
            <a:ext cx="5698670" cy="102374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just">
              <a:lnSpc>
                <a:spcPct val="150000"/>
              </a:lnSpc>
              <a:defRPr/>
            </a:pPr>
            <a:r>
              <a:rPr lang="en-US" sz="1400" b="0" i="0" u="none" baseline="0">
                <a:solidFill>
                  <a:srgbClr val="FFFFFF"/>
                </a:solidFill>
                <a:latin typeface="+mn-ea"/>
                <a:ea typeface="+mn-ea"/>
              </a:rPr>
              <a:t>A well-known, clean dataset initially considered for its simplicity; it serves as good starting point for breast cancer detection modeling.</a:t>
            </a:r>
            <a:endParaRPr lang="en-US" sz="110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F3ABFBAC-479B-E7D6-34B4-5DD7695C08F6}"/>
              </a:ext>
            </a:extLst>
          </p:cNvPr>
          <p:cNvSpPr txBox="1"/>
          <p:nvPr/>
        </p:nvSpPr>
        <p:spPr>
          <a:xfrm flipH="1">
            <a:off x="331076" y="4292975"/>
            <a:ext cx="5698670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1600" b="1" i="0" u="none" baseline="0">
                <a:solidFill>
                  <a:srgbClr val="FFFFFF"/>
                </a:solidFill>
                <a:latin typeface="+mn-ea"/>
                <a:ea typeface="+mn-ea"/>
              </a:rPr>
              <a:t>The "Good Problem": Overly Clean Data</a:t>
            </a:r>
            <a:endParaRPr lang="en-US" sz="1100"/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3BB7E536-4BCD-3601-F8E2-452026A3B8DF}"/>
              </a:ext>
            </a:extLst>
          </p:cNvPr>
          <p:cNvSpPr txBox="1"/>
          <p:nvPr/>
        </p:nvSpPr>
        <p:spPr>
          <a:xfrm flipH="1">
            <a:off x="331076" y="4963189"/>
            <a:ext cx="5698670" cy="102374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just">
              <a:lnSpc>
                <a:spcPct val="150000"/>
              </a:lnSpc>
              <a:defRPr/>
            </a:pPr>
            <a:r>
              <a:rPr lang="en-US" sz="1400" b="0" i="0" u="none" baseline="0">
                <a:solidFill>
                  <a:srgbClr val="FFFFFF"/>
                </a:solidFill>
                <a:latin typeface="+mn-ea"/>
                <a:ea typeface="+mn-ea"/>
              </a:rPr>
              <a:t>High accuracy (95-97%) with baseline models due to the data's inherent simplicity; challenges the project's learning objectives.</a:t>
            </a:r>
            <a:endParaRPr lang="en-US" sz="1100"/>
          </a:p>
        </p:txBody>
      </p:sp>
      <p:pic>
        <p:nvPicPr>
          <p:cNvPr id="25" name="Picture 2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1DAE0C3F-FDBD-9603-0CD7-9E03D5FF3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736" y="2352858"/>
            <a:ext cx="4994274" cy="293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927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BFA678-4242-DEF0-D768-EBD61FCEB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4CE33AD3-8042-DDC0-5924-39345D740A8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5613" b="18137"/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BF03305E-91E6-80E3-2E8F-98E6B51FC369}"/>
              </a:ext>
            </a:extLst>
          </p:cNvPr>
          <p:cNvSpPr txBox="1">
            <a:spLocks/>
          </p:cNvSpPr>
          <p:nvPr/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>
                <a:solidFill>
                  <a:srgbClr val="FFFFFF"/>
                </a:solidFill>
                <a:latin typeface="微软雅黑"/>
                <a:ea typeface="微软雅黑"/>
              </a:rPr>
              <a:t>The Solution: Surveillance, Epidemiology, and End Results (SEER) Dataset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FD44797F-B85F-9F95-4BD4-14AB20028C73}"/>
              </a:ext>
            </a:extLst>
          </p:cNvPr>
          <p:cNvSpPr txBox="1"/>
          <p:nvPr/>
        </p:nvSpPr>
        <p:spPr>
          <a:xfrm>
            <a:off x="5423019" y="1591801"/>
            <a:ext cx="726783" cy="58477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3200" b="1" i="0" u="none" baseline="0">
                <a:solidFill>
                  <a:schemeClr val="accent1"/>
                </a:solidFill>
                <a:latin typeface="Arial"/>
                <a:ea typeface="Arial"/>
              </a:rPr>
              <a:t>01 </a:t>
            </a:r>
            <a:endParaRPr lang="en-US" sz="1100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3EFF0AE0-F5D8-A712-83D6-B11C79E2E480}"/>
              </a:ext>
            </a:extLst>
          </p:cNvPr>
          <p:cNvSpPr txBox="1"/>
          <p:nvPr/>
        </p:nvSpPr>
        <p:spPr>
          <a:xfrm>
            <a:off x="6194163" y="1635737"/>
            <a:ext cx="4851381" cy="41774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zh-CN" altLang="en-US" sz="16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SEER Overview</a:t>
            </a:r>
            <a:endParaRPr lang="en-US" sz="1100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435E5F9-DD03-1F79-0EC1-9CE8B18F8FA6}"/>
              </a:ext>
            </a:extLst>
          </p:cNvPr>
          <p:cNvSpPr txBox="1"/>
          <p:nvPr/>
        </p:nvSpPr>
        <p:spPr>
          <a:xfrm>
            <a:off x="6194163" y="2219583"/>
            <a:ext cx="4851382" cy="134652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zh-CN" altLang="en-US" sz="1400" b="0" i="0" u="none" baseline="0">
                <a:solidFill>
                  <a:srgbClr val="FFFFFF"/>
                </a:solidFill>
                <a:latin typeface="微软雅黑"/>
                <a:ea typeface="微软雅黑"/>
              </a:rPr>
              <a:t>A larger, more complex dataset providing real-world challenges; SEER offers a mix of numerical and categorical data.</a:t>
            </a:r>
            <a:endParaRPr lang="en-US" sz="1100"/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5FE8E4B-C28E-09AA-832A-250F8BC4A2E5}"/>
              </a:ext>
            </a:extLst>
          </p:cNvPr>
          <p:cNvSpPr txBox="1"/>
          <p:nvPr/>
        </p:nvSpPr>
        <p:spPr>
          <a:xfrm>
            <a:off x="5423019" y="4070311"/>
            <a:ext cx="726783" cy="58477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3200" b="1" i="0" u="none" baseline="0">
                <a:solidFill>
                  <a:srgbClr val="FFFFFF"/>
                </a:solidFill>
                <a:latin typeface="Arial"/>
                <a:ea typeface="Arial"/>
              </a:rPr>
              <a:t>02 </a:t>
            </a:r>
            <a:endParaRPr lang="en-US" sz="1100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471707B0-F73B-9B16-5240-D7814B0B02DD}"/>
              </a:ext>
            </a:extLst>
          </p:cNvPr>
          <p:cNvSpPr txBox="1"/>
          <p:nvPr/>
        </p:nvSpPr>
        <p:spPr>
          <a:xfrm>
            <a:off x="6194157" y="4213599"/>
            <a:ext cx="4851382" cy="32316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ts val="1800"/>
              </a:lnSpc>
              <a:defRPr/>
            </a:pPr>
            <a:r>
              <a:rPr lang="zh-CN" altLang="en-US" sz="16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Real-World Data Mining Challenges</a:t>
            </a:r>
            <a:endParaRPr lang="en-US" sz="1100"/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6EA0B14D-C85E-BB36-752D-6AF567CADB26}"/>
              </a:ext>
            </a:extLst>
          </p:cNvPr>
          <p:cNvSpPr txBox="1"/>
          <p:nvPr/>
        </p:nvSpPr>
        <p:spPr>
          <a:xfrm>
            <a:off x="6194157" y="4562699"/>
            <a:ext cx="4851383" cy="134652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zh-CN" altLang="en-US" sz="1400" b="0" i="0" u="none" baseline="0">
                <a:solidFill>
                  <a:srgbClr val="FFFFFF"/>
                </a:solidFill>
                <a:latin typeface="微软雅黑"/>
                <a:ea typeface="微软雅黑"/>
              </a:rPr>
              <a:t>Missing values, class imbalance, and complex data types offer opportunities; SEER offers a better representation of reality for modeling.</a:t>
            </a:r>
            <a:endParaRPr lang="en-US" sz="1100"/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9CBBCA0-69B4-87DC-4CE1-6F684C053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1338146"/>
            <a:ext cx="4602401" cy="491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91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779F31-6144-9F83-8AE7-931100F9A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BE286EBC-C87C-8634-1769-87A00EF204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5613" b="18137"/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42C55485-D72E-03BA-29A8-92269E4AD276}"/>
              </a:ext>
            </a:extLst>
          </p:cNvPr>
          <p:cNvSpPr txBox="1"/>
          <p:nvPr/>
        </p:nvSpPr>
        <p:spPr>
          <a:xfrm>
            <a:off x="669652" y="370928"/>
            <a:ext cx="4328018" cy="86177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5000" b="1" i="0" u="none" baseline="0" dirty="0">
                <a:solidFill>
                  <a:srgbClr val="FFFFFF"/>
                </a:solidFill>
                <a:latin typeface="Arial"/>
                <a:ea typeface="Arial"/>
              </a:rPr>
              <a:t>02 Initial EDA</a:t>
            </a:r>
            <a:endParaRPr lang="en-US" sz="5000" dirty="0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EB44612C-206D-643C-9EE6-9B149245F875}"/>
              </a:ext>
            </a:extLst>
          </p:cNvPr>
          <p:cNvSpPr txBox="1">
            <a:spLocks/>
          </p:cNvSpPr>
          <p:nvPr/>
        </p:nvSpPr>
        <p:spPr>
          <a:xfrm>
            <a:off x="669652" y="935009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>
                <a:solidFill>
                  <a:srgbClr val="FFFFFF"/>
                </a:solidFill>
                <a:latin typeface="微软雅黑"/>
                <a:ea typeface="微软雅黑"/>
              </a:rPr>
              <a:t>Initial Data Inspection</a:t>
            </a:r>
            <a:endParaRPr lang="zh-CN" altLang="en-US" sz="2800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A9BA6527-2C25-A86E-B41C-1116DC19798A}"/>
              </a:ext>
            </a:extLst>
          </p:cNvPr>
          <p:cNvSpPr/>
          <p:nvPr/>
        </p:nvSpPr>
        <p:spPr>
          <a:xfrm flipH="1">
            <a:off x="6098245" y="3007234"/>
            <a:ext cx="5714216" cy="700576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algn="l">
              <a:lnSpc>
                <a:spcPct val="150000"/>
              </a:lnSpc>
            </a:pPr>
            <a:r>
              <a:rPr lang="en-US" sz="1400" b="0" i="0" u="none" baseline="0">
                <a:solidFill>
                  <a:srgbClr val="FFFFFF"/>
                </a:solidFill>
                <a:latin typeface="+mn-ea"/>
                <a:ea typeface="+mn-ea"/>
              </a:rPr>
              <a:t>Over 4,000 patient records with 16 columns; SEER offers the appropriate scope and scale for meaningful modeling.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65A9ADF-5EA0-C093-563D-5B8F277E9C0C}"/>
              </a:ext>
            </a:extLst>
          </p:cNvPr>
          <p:cNvSpPr txBox="1"/>
          <p:nvPr/>
        </p:nvSpPr>
        <p:spPr>
          <a:xfrm>
            <a:off x="6098245" y="2163907"/>
            <a:ext cx="5714216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1600" b="1" i="0" u="none" baseline="0" dirty="0">
                <a:solidFill>
                  <a:srgbClr val="FFFFFF"/>
                </a:solidFill>
                <a:latin typeface="+mn-ea"/>
                <a:ea typeface="+mn-ea"/>
              </a:rPr>
              <a:t>Dataset Size and Structure</a:t>
            </a:r>
            <a:endParaRPr lang="en-US" sz="1100" dirty="0"/>
          </a:p>
        </p:txBody>
      </p:sp>
      <p:sp>
        <p:nvSpPr>
          <p:cNvPr id="15" name="AutoShape 8">
            <a:extLst>
              <a:ext uri="{FF2B5EF4-FFF2-40B4-BE49-F238E27FC236}">
                <a16:creationId xmlns:a16="http://schemas.microsoft.com/office/drawing/2014/main" id="{221AC1B0-791A-73CE-E2A4-A4CCDF8BED88}"/>
              </a:ext>
            </a:extLst>
          </p:cNvPr>
          <p:cNvSpPr/>
          <p:nvPr/>
        </p:nvSpPr>
        <p:spPr>
          <a:xfrm>
            <a:off x="6215154" y="2775131"/>
            <a:ext cx="1527629" cy="4803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 fontScale="25000" lnSpcReduction="20000"/>
          </a:bodyPr>
          <a:lstStyle/>
          <a:p>
            <a:pPr marL="0" algn="ctr"/>
            <a:endParaRPr/>
          </a:p>
        </p:txBody>
      </p:sp>
      <p:sp>
        <p:nvSpPr>
          <p:cNvPr id="16" name="AutoShape 9">
            <a:extLst>
              <a:ext uri="{FF2B5EF4-FFF2-40B4-BE49-F238E27FC236}">
                <a16:creationId xmlns:a16="http://schemas.microsoft.com/office/drawing/2014/main" id="{6A5A3771-3AB5-1907-A109-1E1CFE4BDF95}"/>
              </a:ext>
            </a:extLst>
          </p:cNvPr>
          <p:cNvSpPr/>
          <p:nvPr/>
        </p:nvSpPr>
        <p:spPr>
          <a:xfrm flipH="1">
            <a:off x="6098245" y="5490084"/>
            <a:ext cx="5714216" cy="700576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algn="l">
              <a:lnSpc>
                <a:spcPct val="150000"/>
              </a:lnSpc>
            </a:pPr>
            <a:r>
              <a:rPr lang="en-US" sz="1400" b="0" i="0" u="none" baseline="0">
                <a:solidFill>
                  <a:srgbClr val="FFFFFF"/>
                </a:solidFill>
                <a:latin typeface="+mn-ea"/>
                <a:ea typeface="+mn-ea"/>
              </a:rPr>
              <a:t>Mix of int64 (numerical) and object (categorical) data types; requires careful preprocessing to prepare for analysis.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D2E5C9D3-2A98-CA49-84BA-125D6FF08341}"/>
              </a:ext>
            </a:extLst>
          </p:cNvPr>
          <p:cNvSpPr txBox="1"/>
          <p:nvPr/>
        </p:nvSpPr>
        <p:spPr>
          <a:xfrm>
            <a:off x="6098245" y="4646757"/>
            <a:ext cx="5714216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1600" b="1" i="0" u="none" baseline="0">
                <a:solidFill>
                  <a:srgbClr val="FFFFFF"/>
                </a:solidFill>
                <a:latin typeface="+mn-ea"/>
                <a:ea typeface="+mn-ea"/>
              </a:rPr>
              <a:t>Data Types</a:t>
            </a:r>
            <a:endParaRPr lang="en-US" sz="1100"/>
          </a:p>
        </p:txBody>
      </p:sp>
      <p:sp>
        <p:nvSpPr>
          <p:cNvPr id="18" name="AutoShape 11">
            <a:extLst>
              <a:ext uri="{FF2B5EF4-FFF2-40B4-BE49-F238E27FC236}">
                <a16:creationId xmlns:a16="http://schemas.microsoft.com/office/drawing/2014/main" id="{EF690248-B3B0-C4BB-662E-AC8E506FF929}"/>
              </a:ext>
            </a:extLst>
          </p:cNvPr>
          <p:cNvSpPr/>
          <p:nvPr/>
        </p:nvSpPr>
        <p:spPr>
          <a:xfrm>
            <a:off x="6215154" y="5257981"/>
            <a:ext cx="1527629" cy="4803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 fontScale="25000" lnSpcReduction="20000"/>
          </a:bodyPr>
          <a:lstStyle/>
          <a:p>
            <a:pPr marL="0" algn="ctr"/>
            <a:endParaRPr/>
          </a:p>
        </p:txBody>
      </p: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FF31C6-BD74-C05A-8853-4957BFA4B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40" y="2476594"/>
            <a:ext cx="5339164" cy="289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23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A77764-8F27-3AEB-AEDE-A4BB3D411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DC384454-FA14-BCEC-8E73-6D7D258FE30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5613" b="18137"/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3" name="AutoShape 3">
            <a:extLst>
              <a:ext uri="{FF2B5EF4-FFF2-40B4-BE49-F238E27FC236}">
                <a16:creationId xmlns:a16="http://schemas.microsoft.com/office/drawing/2014/main" id="{C958E859-96B3-7F56-DB53-B3476DC85E11}"/>
              </a:ext>
            </a:extLst>
          </p:cNvPr>
          <p:cNvSpPr txBox="1">
            <a:spLocks/>
          </p:cNvSpPr>
          <p:nvPr/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>
                <a:solidFill>
                  <a:srgbClr val="FFFFFF"/>
                </a:solidFill>
                <a:latin typeface="微软雅黑"/>
                <a:ea typeface="微软雅黑"/>
              </a:rPr>
              <a:t>Target Variable Analysis: Status</a:t>
            </a:r>
            <a:endParaRPr lang="zh-CN" altLang="en-US" sz="2800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FF86F3-47E7-8AC6-8AE7-20D7D5BDE349}"/>
              </a:ext>
            </a:extLst>
          </p:cNvPr>
          <p:cNvSpPr txBox="1"/>
          <p:nvPr/>
        </p:nvSpPr>
        <p:spPr>
          <a:xfrm flipH="1">
            <a:off x="673100" y="1441904"/>
            <a:ext cx="5698670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1600" b="1" i="0" u="none" baseline="0" dirty="0">
                <a:solidFill>
                  <a:srgbClr val="FFFFFF"/>
                </a:solidFill>
                <a:latin typeface="+mn-ea"/>
                <a:ea typeface="+mn-ea"/>
              </a:rPr>
              <a:t>Distribution of "Alive" vs. "Dead"</a:t>
            </a:r>
            <a:endParaRPr lang="en-US" sz="1100" dirty="0"/>
          </a:p>
        </p:txBody>
      </p:sp>
      <p:cxnSp>
        <p:nvCxnSpPr>
          <p:cNvPr id="6" name="Connector 5">
            <a:extLst>
              <a:ext uri="{FF2B5EF4-FFF2-40B4-BE49-F238E27FC236}">
                <a16:creationId xmlns:a16="http://schemas.microsoft.com/office/drawing/2014/main" id="{C6D49C7C-058F-40CA-6DCF-F187A0ACCAB5}"/>
              </a:ext>
            </a:extLst>
          </p:cNvPr>
          <p:cNvCxnSpPr/>
          <p:nvPr/>
        </p:nvCxnSpPr>
        <p:spPr>
          <a:xfrm flipH="1">
            <a:off x="805543" y="1953258"/>
            <a:ext cx="676841" cy="0"/>
          </a:xfrm>
          <a:prstGeom prst="line">
            <a:avLst/>
          </a:prstGeom>
          <a:ln w="25400" cap="rnd" cmpd="sng">
            <a:solidFill>
              <a:schemeClr val="accent1"/>
            </a:solidFill>
            <a:prstDash val="soli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EBB8FFA-5E9B-4A0D-5242-351C0635CE23}"/>
              </a:ext>
            </a:extLst>
          </p:cNvPr>
          <p:cNvSpPr txBox="1"/>
          <p:nvPr/>
        </p:nvSpPr>
        <p:spPr>
          <a:xfrm flipH="1">
            <a:off x="673100" y="2112118"/>
            <a:ext cx="5698670" cy="102374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just">
              <a:lnSpc>
                <a:spcPct val="150000"/>
              </a:lnSpc>
              <a:defRPr/>
            </a:pPr>
            <a:r>
              <a:rPr lang="en-US" sz="1400" b="0" i="0" u="none" baseline="0">
                <a:solidFill>
                  <a:srgbClr val="FFFFFF"/>
                </a:solidFill>
                <a:latin typeface="+mn-ea"/>
                <a:ea typeface="+mn-ea"/>
              </a:rPr>
              <a:t>Significant class imbalance: 85% "Alive," 15% "Dead"; reveals challenges the modeling must overcome.</a:t>
            </a:r>
            <a:endParaRPr lang="en-US" sz="11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FFD3FE-4599-C661-7820-CEE901C460DA}"/>
              </a:ext>
            </a:extLst>
          </p:cNvPr>
          <p:cNvSpPr txBox="1"/>
          <p:nvPr/>
        </p:nvSpPr>
        <p:spPr>
          <a:xfrm flipH="1">
            <a:off x="660400" y="3603664"/>
            <a:ext cx="5698670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1600" b="1" i="0" u="none" baseline="0">
                <a:solidFill>
                  <a:srgbClr val="FFFFFF"/>
                </a:solidFill>
                <a:latin typeface="+mn-ea"/>
                <a:ea typeface="+mn-ea"/>
              </a:rPr>
              <a:t>Implications of Class Imbalance</a:t>
            </a:r>
            <a:endParaRPr lang="en-US" sz="1100"/>
          </a:p>
        </p:txBody>
      </p:sp>
      <p:cxnSp>
        <p:nvCxnSpPr>
          <p:cNvPr id="10" name="Connector 8">
            <a:extLst>
              <a:ext uri="{FF2B5EF4-FFF2-40B4-BE49-F238E27FC236}">
                <a16:creationId xmlns:a16="http://schemas.microsoft.com/office/drawing/2014/main" id="{5924127B-4EFF-74B5-26C6-5E97EBA9A554}"/>
              </a:ext>
            </a:extLst>
          </p:cNvPr>
          <p:cNvCxnSpPr/>
          <p:nvPr/>
        </p:nvCxnSpPr>
        <p:spPr>
          <a:xfrm flipH="1">
            <a:off x="792843" y="4115018"/>
            <a:ext cx="676841" cy="0"/>
          </a:xfrm>
          <a:prstGeom prst="line">
            <a:avLst/>
          </a:prstGeom>
          <a:ln w="25400" cap="rnd" cmpd="sng">
            <a:solidFill>
              <a:schemeClr val="accent1"/>
            </a:solidFill>
            <a:prstDash val="solid"/>
          </a:ln>
        </p:spPr>
      </p:cxnSp>
      <p:sp>
        <p:nvSpPr>
          <p:cNvPr id="11" name="TextBox 9">
            <a:extLst>
              <a:ext uri="{FF2B5EF4-FFF2-40B4-BE49-F238E27FC236}">
                <a16:creationId xmlns:a16="http://schemas.microsoft.com/office/drawing/2014/main" id="{F55473FE-77B8-CEF5-BC8C-9C9A809444C3}"/>
              </a:ext>
            </a:extLst>
          </p:cNvPr>
          <p:cNvSpPr txBox="1"/>
          <p:nvPr/>
        </p:nvSpPr>
        <p:spPr>
          <a:xfrm flipH="1">
            <a:off x="660400" y="4273878"/>
            <a:ext cx="5698670" cy="102374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just">
              <a:lnSpc>
                <a:spcPct val="150000"/>
              </a:lnSpc>
              <a:defRPr/>
            </a:pPr>
            <a:r>
              <a:rPr lang="en-US" sz="1400" b="0" i="0" u="none" baseline="0">
                <a:solidFill>
                  <a:srgbClr val="FFFFFF"/>
                </a:solidFill>
                <a:latin typeface="+mn-ea"/>
                <a:ea typeface="+mn-ea"/>
              </a:rPr>
              <a:t>Accuracy as a misleading metric; emphasizes the need to correctly identify the minority class "Dead."</a:t>
            </a:r>
            <a:endParaRPr lang="en-US" sz="1100"/>
          </a:p>
        </p:txBody>
      </p:sp>
      <p:pic>
        <p:nvPicPr>
          <p:cNvPr id="19" name="Picture 18" descr="A screenshot of a graph&#10;&#10;AI-generated content may be incorrect.">
            <a:extLst>
              <a:ext uri="{FF2B5EF4-FFF2-40B4-BE49-F238E27FC236}">
                <a16:creationId xmlns:a16="http://schemas.microsoft.com/office/drawing/2014/main" id="{1A4E1C13-C429-AE7F-3B9A-239C867C3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212" y="747567"/>
            <a:ext cx="5499349" cy="421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868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427053-E431-A989-F1A4-7FE0DB17E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B7D058D2-FCB0-0C08-290D-7716E1BD631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5613" b="18137"/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pic>
        <p:nvPicPr>
          <p:cNvPr id="9" name="Picture 8" descr="A screenshot of a graph&#10;&#10;AI-generated content may be incorrect.">
            <a:extLst>
              <a:ext uri="{FF2B5EF4-FFF2-40B4-BE49-F238E27FC236}">
                <a16:creationId xmlns:a16="http://schemas.microsoft.com/office/drawing/2014/main" id="{B9463DBB-65DA-7664-CD9A-BC3214EFD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547241" cy="2680526"/>
          </a:xfrm>
          <a:prstGeom prst="rect">
            <a:avLst/>
          </a:prstGeom>
        </p:spPr>
      </p:pic>
      <p:pic>
        <p:nvPicPr>
          <p:cNvPr id="13" name="Picture 12" descr="A screenshot of a graph&#10;&#10;AI-generated content may be incorrect.">
            <a:extLst>
              <a:ext uri="{FF2B5EF4-FFF2-40B4-BE49-F238E27FC236}">
                <a16:creationId xmlns:a16="http://schemas.microsoft.com/office/drawing/2014/main" id="{29815603-551A-5E34-BA67-FBE113284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5432" y="1"/>
            <a:ext cx="3656568" cy="2680526"/>
          </a:xfrm>
          <a:prstGeom prst="rect">
            <a:avLst/>
          </a:prstGeom>
        </p:spPr>
      </p:pic>
      <p:pic>
        <p:nvPicPr>
          <p:cNvPr id="15" name="Picture 14" descr="A screenshot of a graph&#10;&#10;AI-generated content may be incorrect.">
            <a:extLst>
              <a:ext uri="{FF2B5EF4-FFF2-40B4-BE49-F238E27FC236}">
                <a16:creationId xmlns:a16="http://schemas.microsoft.com/office/drawing/2014/main" id="{AE350E4C-B5B3-9155-46A2-A8FD6D67A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" y="4152071"/>
            <a:ext cx="3547241" cy="2705930"/>
          </a:xfrm>
          <a:prstGeom prst="rect">
            <a:avLst/>
          </a:prstGeom>
        </p:spPr>
      </p:pic>
      <p:pic>
        <p:nvPicPr>
          <p:cNvPr id="17" name="Picture 16" descr="A screenshot of a graph&#10;&#10;AI-generated content may be incorrect.">
            <a:extLst>
              <a:ext uri="{FF2B5EF4-FFF2-40B4-BE49-F238E27FC236}">
                <a16:creationId xmlns:a16="http://schemas.microsoft.com/office/drawing/2014/main" id="{691A581C-812C-CCA6-BDFE-D9E92AD935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5429" y="4119158"/>
            <a:ext cx="3656569" cy="2738841"/>
          </a:xfrm>
          <a:prstGeom prst="rect">
            <a:avLst/>
          </a:prstGeom>
        </p:spPr>
      </p:pic>
      <p:pic>
        <p:nvPicPr>
          <p:cNvPr id="20" name="Picture 19" descr="A screenshot of a graph&#10;&#10;AI-generated content may be incorrect.">
            <a:extLst>
              <a:ext uri="{FF2B5EF4-FFF2-40B4-BE49-F238E27FC236}">
                <a16:creationId xmlns:a16="http://schemas.microsoft.com/office/drawing/2014/main" id="{B8C44546-C51E-4DE6-666A-C9C9132C78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4224" y="0"/>
            <a:ext cx="3794225" cy="2715474"/>
          </a:xfrm>
          <a:prstGeom prst="rect">
            <a:avLst/>
          </a:prstGeom>
        </p:spPr>
      </p:pic>
      <p:pic>
        <p:nvPicPr>
          <p:cNvPr id="22" name="Picture 21" descr="A screenshot of a graph&#10;&#10;AI-generated content may be incorrect.">
            <a:extLst>
              <a:ext uri="{FF2B5EF4-FFF2-40B4-BE49-F238E27FC236}">
                <a16:creationId xmlns:a16="http://schemas.microsoft.com/office/drawing/2014/main" id="{558D79C4-4AC0-B80E-42BD-CFCD5A7BE1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4224" y="4152071"/>
            <a:ext cx="3794225" cy="27059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694BEE5-4299-287D-5D42-34F0D6FA9958}"/>
              </a:ext>
            </a:extLst>
          </p:cNvPr>
          <p:cNvSpPr txBox="1"/>
          <p:nvPr/>
        </p:nvSpPr>
        <p:spPr>
          <a:xfrm>
            <a:off x="3735717" y="3195245"/>
            <a:ext cx="479971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”Alive” vs “Dead” Comparison</a:t>
            </a:r>
          </a:p>
        </p:txBody>
      </p:sp>
    </p:spTree>
    <p:extLst>
      <p:ext uri="{BB962C8B-B14F-4D97-AF65-F5344CB8AC3E}">
        <p14:creationId xmlns:p14="http://schemas.microsoft.com/office/powerpoint/2010/main" val="1280495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EDE20A-5C1F-A444-3F78-8529DAD52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CF67C400-83E7-D5BA-0B5F-707189C4E7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5613" b="18137"/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5BA52C69-B925-B4F3-0F3A-D96581F4D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531476" cy="2518545"/>
          </a:xfrm>
          <a:prstGeom prst="rect">
            <a:avLst/>
          </a:prstGeom>
        </p:spPr>
      </p:pic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F7AFACC9-A7C3-DA5E-50CA-B692CD353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77863"/>
            <a:ext cx="3753664" cy="2680138"/>
          </a:xfrm>
          <a:prstGeom prst="rect">
            <a:avLst/>
          </a:prstGeom>
        </p:spPr>
      </p:pic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F3392818-4BF9-33B2-B8E3-2B5595BF67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6369" y="-7168"/>
            <a:ext cx="4268455" cy="2525713"/>
          </a:xfrm>
          <a:prstGeom prst="rect">
            <a:avLst/>
          </a:prstGeom>
        </p:spPr>
      </p:pic>
      <p:pic>
        <p:nvPicPr>
          <p:cNvPr id="11" name="Picture 10" descr="A graph of a graph with a line&#10;&#10;AI-generated content may be incorrect.">
            <a:extLst>
              <a:ext uri="{FF2B5EF4-FFF2-40B4-BE49-F238E27FC236}">
                <a16:creationId xmlns:a16="http://schemas.microsoft.com/office/drawing/2014/main" id="{116E774F-4ADA-F040-7791-F8933F12E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7693" y="4185030"/>
            <a:ext cx="3966605" cy="2680138"/>
          </a:xfrm>
          <a:prstGeom prst="rect">
            <a:avLst/>
          </a:prstGeom>
        </p:spPr>
      </p:pic>
      <p:pic>
        <p:nvPicPr>
          <p:cNvPr id="14" name="Picture 13" descr="A graph of cancer size distribution&#10;&#10;AI-generated content may be incorrect.">
            <a:extLst>
              <a:ext uri="{FF2B5EF4-FFF2-40B4-BE49-F238E27FC236}">
                <a16:creationId xmlns:a16="http://schemas.microsoft.com/office/drawing/2014/main" id="{5C3EEB60-8512-F321-7C47-439E758EB6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5378" y="0"/>
            <a:ext cx="3916622" cy="2525713"/>
          </a:xfrm>
          <a:prstGeom prst="rect">
            <a:avLst/>
          </a:prstGeom>
        </p:spPr>
      </p:pic>
      <p:pic>
        <p:nvPicPr>
          <p:cNvPr id="18" name="Picture 17" descr="A graph showing a normal distribution&#10;&#10;AI-generated content may be incorrect.">
            <a:extLst>
              <a:ext uri="{FF2B5EF4-FFF2-40B4-BE49-F238E27FC236}">
                <a16:creationId xmlns:a16="http://schemas.microsoft.com/office/drawing/2014/main" id="{24417606-7F9A-53B3-575E-7009AF45F4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8327" y="4177863"/>
            <a:ext cx="4103672" cy="26801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C9A88B-F1A6-B310-B95A-FFC1DBDA8B72}"/>
              </a:ext>
            </a:extLst>
          </p:cNvPr>
          <p:cNvSpPr txBox="1"/>
          <p:nvPr/>
        </p:nvSpPr>
        <p:spPr>
          <a:xfrm>
            <a:off x="3735717" y="3195245"/>
            <a:ext cx="479971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”Alive” vs “Dead” Comparison</a:t>
            </a:r>
          </a:p>
        </p:txBody>
      </p:sp>
    </p:spTree>
    <p:extLst>
      <p:ext uri="{BB962C8B-B14F-4D97-AF65-F5344CB8AC3E}">
        <p14:creationId xmlns:p14="http://schemas.microsoft.com/office/powerpoint/2010/main" val="3328784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9E4E62-79DD-3DD7-B619-FD0D77E85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77E276ED-6E5C-2C05-4497-4D7AACCAF34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5613" b="18137"/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3D46EE65-7976-4F13-81E2-D463C0873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96" y="1521371"/>
            <a:ext cx="4640518" cy="3815255"/>
          </a:xfrm>
          <a:prstGeom prst="rect">
            <a:avLst/>
          </a:prstGeom>
        </p:spPr>
      </p:pic>
      <p:pic>
        <p:nvPicPr>
          <p:cNvPr id="9" name="Picture 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3ACCEB2-0A2E-40F3-06BA-09469A1B4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271" y="520629"/>
            <a:ext cx="7084075" cy="581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1634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1620</Words>
  <Application>Microsoft Macintosh PowerPoint</Application>
  <PresentationFormat>Widescreen</PresentationFormat>
  <Paragraphs>82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微软雅黑</vt:lpstr>
      <vt:lpstr>Arial</vt:lpstr>
      <vt:lpstr>Neue Haas Grotesk Text Pro</vt:lpstr>
      <vt:lpstr>VanillaVTI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Amit Ashok Manjarly (Student)</dc:creator>
  <cp:lastModifiedBy>Amit Ashok Manjarly (Student)</cp:lastModifiedBy>
  <cp:revision>15</cp:revision>
  <dcterms:created xsi:type="dcterms:W3CDTF">2025-11-02T16:59:53Z</dcterms:created>
  <dcterms:modified xsi:type="dcterms:W3CDTF">2025-11-02T18:14:44Z</dcterms:modified>
</cp:coreProperties>
</file>